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482" r:id="rId2"/>
    <p:sldId id="484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61" r:id="rId15"/>
    <p:sldId id="350" r:id="rId16"/>
    <p:sldId id="414" r:id="rId17"/>
    <p:sldId id="451" r:id="rId18"/>
    <p:sldId id="442" r:id="rId19"/>
    <p:sldId id="443" r:id="rId20"/>
    <p:sldId id="384" r:id="rId21"/>
    <p:sldId id="351" r:id="rId22"/>
    <p:sldId id="417" r:id="rId23"/>
    <p:sldId id="360" r:id="rId24"/>
    <p:sldId id="379" r:id="rId25"/>
    <p:sldId id="315" r:id="rId26"/>
    <p:sldId id="462" r:id="rId27"/>
    <p:sldId id="446" r:id="rId28"/>
    <p:sldId id="447" r:id="rId29"/>
    <p:sldId id="448" r:id="rId30"/>
    <p:sldId id="449" r:id="rId31"/>
    <p:sldId id="450" r:id="rId32"/>
    <p:sldId id="453" r:id="rId33"/>
    <p:sldId id="454" r:id="rId34"/>
    <p:sldId id="306" r:id="rId35"/>
    <p:sldId id="437" r:id="rId36"/>
    <p:sldId id="318" r:id="rId37"/>
    <p:sldId id="319" r:id="rId38"/>
    <p:sldId id="321" r:id="rId39"/>
    <p:sldId id="322" r:id="rId40"/>
    <p:sldId id="323" r:id="rId41"/>
    <p:sldId id="452" r:id="rId42"/>
    <p:sldId id="455" r:id="rId43"/>
    <p:sldId id="456" r:id="rId44"/>
    <p:sldId id="458" r:id="rId45"/>
    <p:sldId id="459" r:id="rId46"/>
    <p:sldId id="460" r:id="rId47"/>
    <p:sldId id="485" r:id="rId48"/>
    <p:sldId id="469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8" r:id="rId58"/>
    <p:sldId id="439" r:id="rId59"/>
    <p:sldId id="440" r:id="rId60"/>
    <p:sldId id="483" r:id="rId61"/>
    <p:sldId id="372" r:id="rId62"/>
    <p:sldId id="393" r:id="rId63"/>
    <p:sldId id="394" r:id="rId64"/>
    <p:sldId id="395" r:id="rId65"/>
    <p:sldId id="373" r:id="rId66"/>
    <p:sldId id="374" r:id="rId67"/>
    <p:sldId id="375" r:id="rId68"/>
    <p:sldId id="368" r:id="rId69"/>
    <p:sldId id="369" r:id="rId70"/>
    <p:sldId id="378" r:id="rId71"/>
    <p:sldId id="398" r:id="rId72"/>
    <p:sldId id="399" r:id="rId73"/>
    <p:sldId id="400" r:id="rId74"/>
    <p:sldId id="401" r:id="rId75"/>
    <p:sldId id="396" r:id="rId76"/>
    <p:sldId id="387" r:id="rId77"/>
    <p:sldId id="402" r:id="rId78"/>
    <p:sldId id="388" r:id="rId79"/>
    <p:sldId id="389" r:id="rId80"/>
    <p:sldId id="390" r:id="rId81"/>
    <p:sldId id="391" r:id="rId82"/>
    <p:sldId id="392" r:id="rId83"/>
    <p:sldId id="463" r:id="rId84"/>
    <p:sldId id="464" r:id="rId85"/>
    <p:sldId id="465" r:id="rId86"/>
    <p:sldId id="466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DCDB"/>
    <a:srgbClr val="FFFF99"/>
    <a:srgbClr val="F1ABA9"/>
    <a:srgbClr val="FFFFFF"/>
    <a:srgbClr val="CCFFFF"/>
    <a:srgbClr val="66FFFF"/>
    <a:srgbClr val="006600"/>
    <a:srgbClr val="FEE4CE"/>
    <a:srgbClr val="FA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4" autoAdjust="0"/>
    <p:restoredTop sz="89130" autoAdjust="0"/>
  </p:normalViewPr>
  <p:slideViewPr>
    <p:cSldViewPr snapToGrid="0">
      <p:cViewPr varScale="1">
        <p:scale>
          <a:sx n="102" d="100"/>
          <a:sy n="102" d="100"/>
        </p:scale>
        <p:origin x="169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12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13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two tests </a:t>
            </a:r>
            <a:r>
              <a:rPr lang="en-US" dirty="0" err="1"/>
              <a:t>i</a:t>
            </a:r>
            <a:r>
              <a:rPr lang="en-US" dirty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/>
              <a:t>Both games are classic *platform games* and both share the same fundamental rules:</a:t>
            </a:r>
          </a:p>
          <a:p>
            <a:endParaRPr lang="en-US" dirty="0"/>
          </a:p>
          <a:p>
            <a:r>
              <a:rPr lang="en-US" dirty="0"/>
              <a:t>- there is a player</a:t>
            </a:r>
          </a:p>
          <a:p>
            <a:r>
              <a:rPr lang="en-US" dirty="0"/>
              <a:t>- there is a </a:t>
            </a:r>
            <a:r>
              <a:rPr lang="en-US" dirty="0" err="1"/>
              <a:t>powerup</a:t>
            </a:r>
            <a:r>
              <a:rPr lang="en-US" dirty="0"/>
              <a:t> that can change the look of the player and/or give to him/her more power!</a:t>
            </a:r>
          </a:p>
          <a:p>
            <a:r>
              <a:rPr lang="en-US" dirty="0"/>
              <a:t>- there are walls, floors and ceilings. the player can move and jump over these type of obstacles but cannot walk through them</a:t>
            </a:r>
          </a:p>
          <a:p>
            <a:r>
              <a:rPr lang="en-US" dirty="0"/>
              <a:t>- there are enemies and, if the player collides with an enemy, the player dies or loses its powers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16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20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33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35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36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38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39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84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43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45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46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58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59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60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3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61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62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63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66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67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68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69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3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70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71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72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73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74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75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76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77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78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79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1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80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81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82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8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(aka the Fart Lecture)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2: Becoming a Debugging Ninja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Learning how to use the Visual C++ debugger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3: On-your-own Study Topics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A few final topics you need to know to do Project #1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5036049"/>
            <a:ext cx="8109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Classrooms for each section will be posted on the class website!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37" y="756163"/>
            <a:ext cx="1506666" cy="17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 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scalar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carey.getFartsPerHr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initialize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scalar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Non-scalars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Gassy 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48350" y="1447800"/>
            <a:ext cx="2762250" cy="3200400"/>
            <a:chOff x="5848350" y="1447800"/>
            <a:chExt cx="2762250" cy="3200400"/>
          </a:xfrm>
        </p:grpSpPr>
        <p:pic>
          <p:nvPicPr>
            <p:cNvPr id="228511" name="Picture 1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447800"/>
              <a:ext cx="276225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6811960" y="1838026"/>
              <a:ext cx="1798640" cy="637385"/>
              <a:chOff x="6811960" y="1838026"/>
              <a:chExt cx="1798640" cy="63738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11960" y="2460949"/>
              <a:ext cx="1798640" cy="637385"/>
              <a:chOff x="6811960" y="1838026"/>
              <a:chExt cx="1798640" cy="637385"/>
            </a:xfrm>
          </p:grpSpPr>
          <p:sp>
            <p:nvSpPr>
              <p:cNvPr id="49" name="Rectangle 4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811960" y="3062609"/>
              <a:ext cx="1798640" cy="637385"/>
              <a:chOff x="6811960" y="1838026"/>
              <a:chExt cx="1798640" cy="637385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811960" y="3663451"/>
              <a:ext cx="1798640" cy="637385"/>
              <a:chOff x="6811960" y="1838026"/>
              <a:chExt cx="1798640" cy="637385"/>
            </a:xfrm>
          </p:grpSpPr>
          <p:sp>
            <p:nvSpPr>
              <p:cNvPr id="59" name="Rectangle 5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54408"/>
            <a:chOff x="3456" y="1632"/>
            <a:chExt cx="2263" cy="1752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…</a:t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29970" y="187680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993445" y="2153033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39495" y="24911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8002970" y="27673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39495" y="30880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8002970" y="33642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39495" y="368814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8002970" y="3964370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72100" y="62378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42" name="AutoShape 65"/>
          <p:cNvSpPr>
            <a:spLocks noChangeArrowheads="1"/>
          </p:cNvSpPr>
          <p:nvPr/>
        </p:nvSpPr>
        <p:spPr bwMode="auto">
          <a:xfrm>
            <a:off x="6008913" y="2337698"/>
            <a:ext cx="2847521" cy="1626671"/>
          </a:xfrm>
          <a:prstGeom prst="wedgeRoundRectCallout">
            <a:avLst>
              <a:gd name="adj1" fmla="val 1431"/>
              <a:gd name="adj2" fmla="val 14934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200" dirty="0"/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If you want to have an </a:t>
            </a:r>
            <a:r>
              <a:rPr lang="en-US" sz="2400" dirty="0">
                <a:solidFill>
                  <a:srgbClr val="FF0000"/>
                </a:solidFill>
              </a:rPr>
              <a:t>array</a:t>
            </a:r>
            <a:r>
              <a:rPr lang="en-US" sz="2400" dirty="0">
                <a:solidFill>
                  <a:schemeClr val="tx2"/>
                </a:solidFill>
              </a:rPr>
              <a:t> of your class…</a:t>
            </a:r>
          </a:p>
        </p:txBody>
      </p:sp>
      <p:sp>
        <p:nvSpPr>
          <p:cNvPr id="43" name="AutoShape 65"/>
          <p:cNvSpPr>
            <a:spLocks noChangeArrowheads="1"/>
          </p:cNvSpPr>
          <p:nvPr/>
        </p:nvSpPr>
        <p:spPr bwMode="auto">
          <a:xfrm>
            <a:off x="2874439" y="489970"/>
            <a:ext cx="5014231" cy="1401798"/>
          </a:xfrm>
          <a:prstGeom prst="wedgeRoundRectCallout">
            <a:avLst>
              <a:gd name="adj1" fmla="val -78361"/>
              <a:gd name="adj2" fmla="val 14838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Your </a:t>
            </a:r>
            <a:r>
              <a:rPr lang="en-US" sz="2400" dirty="0">
                <a:solidFill>
                  <a:sysClr val="windowText" lastClr="000000"/>
                </a:solidFill>
              </a:rPr>
              <a:t>class </a:t>
            </a:r>
            <a:r>
              <a:rPr lang="en-US" sz="2400" dirty="0">
                <a:solidFill>
                  <a:srgbClr val="FF0000"/>
                </a:solidFill>
              </a:rPr>
              <a:t>must at a minimum have a constructor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FF0000"/>
                </a:solidFill>
              </a:rPr>
              <a:t>requires no arguments</a:t>
            </a:r>
            <a:r>
              <a:rPr lang="en-US" sz="24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241561" y="1098589"/>
            <a:ext cx="3365727" cy="229370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200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constructor is then </a:t>
            </a:r>
            <a:r>
              <a:rPr lang="en-US" dirty="0">
                <a:solidFill>
                  <a:srgbClr val="0000CC"/>
                </a:solidFill>
              </a:rPr>
              <a:t>run on </a:t>
            </a:r>
            <a:r>
              <a:rPr lang="en-US" i="1" dirty="0">
                <a:solidFill>
                  <a:srgbClr val="0000CC"/>
                </a:solidFill>
              </a:rPr>
              <a:t>every  </a:t>
            </a:r>
            <a:r>
              <a:rPr lang="en-US" dirty="0">
                <a:solidFill>
                  <a:srgbClr val="0000CC"/>
                </a:solidFill>
              </a:rPr>
              <a:t>element</a:t>
            </a:r>
            <a:r>
              <a:rPr lang="en-US" dirty="0">
                <a:solidFill>
                  <a:schemeClr val="tx2"/>
                </a:solidFill>
              </a:rPr>
              <a:t> in the array!</a:t>
            </a:r>
          </a:p>
        </p:txBody>
      </p:sp>
    </p:spTree>
    <p:extLst>
      <p:ext uri="{BB962C8B-B14F-4D97-AF65-F5344CB8AC3E}">
        <p14:creationId xmlns:p14="http://schemas.microsoft.com/office/powerpoint/2010/main" val="24464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00017 0.076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616 L 0.00035 0.1583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5833 L 0.00053 0.24074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7" grpId="0"/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42" grpId="0" animBg="1"/>
      <p:bldP spid="42" grpId="1" animBg="1"/>
      <p:bldP spid="43" grpId="0" animBg="1"/>
      <p:bldP spid="43" grpId="1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4610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Gassy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Name all the times the Gassy 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8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now </a:t>
            </a:r>
            <a:r>
              <a:rPr lang="en-US" sz="2400"/>
              <a:t>it’s time for…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out what the obfuscated C program does!</a:t>
            </a:r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// code goes 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can also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outside </a:t>
            </a:r>
            <a:br>
              <a:rPr lang="en-US" dirty="0"/>
            </a:br>
            <a:r>
              <a:rPr lang="en-US" dirty="0"/>
              <a:t>your class definition…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1100" dirty="0"/>
            </a:br>
            <a:r>
              <a:rPr lang="en-US" dirty="0"/>
              <a:t>First, define a function header for your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inside your class.</a:t>
            </a:r>
            <a:br>
              <a:rPr lang="en-US" dirty="0"/>
            </a:br>
            <a:r>
              <a:rPr lang="en-US" dirty="0"/>
              <a:t>Don’t forget the </a:t>
            </a:r>
            <a:r>
              <a:rPr lang="en-US" dirty="0">
                <a:solidFill>
                  <a:srgbClr val="FF0000"/>
                </a:solidFill>
              </a:rPr>
              <a:t>semicolon</a:t>
            </a:r>
            <a:r>
              <a:rPr lang="en-US" dirty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1100" dirty="0"/>
            </a:br>
            <a:r>
              <a:rPr lang="en-US" dirty="0"/>
              <a:t>Then define your actual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br>
                <a:rPr lang="en-US" sz="1100" dirty="0"/>
              </a:br>
              <a:r>
                <a:rPr lang="en-US" dirty="0"/>
                <a:t>Destructors must NOT have an parameters.</a:t>
              </a:r>
              <a:br>
                <a:rPr lang="en-US" dirty="0"/>
              </a:br>
              <a:br>
                <a:rPr lang="en-US" sz="1200" dirty="0"/>
              </a:br>
              <a:r>
                <a:rPr lang="en-US" dirty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br>
                <a:rPr lang="en-US" sz="11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have</a:t>
              </a:r>
              <a:r>
                <a:rPr lang="en-US" dirty="0"/>
                <a:t> any </a:t>
              </a:r>
              <a:r>
                <a:rPr lang="en-US" dirty="0">
                  <a:solidFill>
                    <a:srgbClr val="FF0000"/>
                  </a:solidFill>
                </a:rPr>
                <a:t>parameters</a:t>
              </a:r>
              <a:r>
                <a:rPr lang="en-US" dirty="0"/>
                <a:t>.</a:t>
              </a:r>
              <a:br>
                <a:rPr lang="en-US" dirty="0"/>
              </a:br>
              <a:br>
                <a:rPr lang="en-US" sz="12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return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a </a:t>
              </a:r>
              <a:r>
                <a:rPr lang="en-US" dirty="0">
                  <a:solidFill>
                    <a:srgbClr val="FF0000"/>
                  </a:solidFill>
                </a:rPr>
                <a:t>value</a:t>
              </a:r>
              <a:r>
                <a:rPr lang="en-US" dirty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Gassy()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>
                <a:latin typeface="Courier New" pitchFamily="49" charset="0"/>
              </a:rPr>
              <a:t>m_ateBeans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3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br>
              <a:rPr lang="en-US" sz="1400" b="1" dirty="0"/>
            </a:br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~MP3Player()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>
                <a:solidFill>
                  <a:srgbClr val="7030A0"/>
                </a:solidFill>
              </a:rPr>
              <a:t>freeReservedSpaceOnDisk</a:t>
            </a:r>
            <a:r>
              <a:rPr lang="en-US" sz="1800" dirty="0">
                <a:solidFill>
                  <a:srgbClr val="7030A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Now it’ll automatically delete the temporary file when the object goes away.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/>
              <a:t>C++ automatically calls its destructor!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Constructors, Destructors, 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41565" y="808038"/>
            <a:ext cx="8838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Name all the times the Gassy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269295"/>
            <a:ext cx="4938713" cy="563231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for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=0;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&lt;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();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&lt;&lt;“Poof!”;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59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 dirty="0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</a:t>
            </a:r>
            <a:br>
              <a:rPr lang="en-US" sz="2400" dirty="0"/>
            </a:br>
            <a:r>
              <a:rPr lang="en-US" sz="2400" dirty="0"/>
              <a:t>or more member variables that are </a:t>
            </a:r>
            <a:r>
              <a:rPr lang="en-US" sz="2400" dirty="0">
                <a:solidFill>
                  <a:srgbClr val="7030A0"/>
                </a:solidFill>
              </a:rPr>
              <a:t>objects</a:t>
            </a:r>
            <a:r>
              <a:rPr lang="en-US" sz="2400" dirty="0"/>
              <a:t>.</a:t>
            </a:r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  …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GasTank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int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horsePower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    …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private: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Note: </a:t>
            </a:r>
            <a:r>
              <a:rPr lang="en-US" sz="1800" dirty="0">
                <a:solidFill>
                  <a:srgbClr val="7030A0"/>
                </a:solidFill>
              </a:rPr>
              <a:t>string </a:t>
            </a:r>
            <a:r>
              <a:rPr lang="en-US" sz="1800" dirty="0">
                <a:solidFill>
                  <a:srgbClr val="0000CC"/>
                </a:solidFill>
              </a:rPr>
              <a:t>is a class just like </a:t>
            </a:r>
            <a:r>
              <a:rPr lang="en-US" sz="1800" dirty="0">
                <a:solidFill>
                  <a:srgbClr val="7030A0"/>
                </a:solidFill>
              </a:rPr>
              <a:t>Car </a:t>
            </a:r>
            <a:r>
              <a:rPr lang="en-US" sz="1800" dirty="0">
                <a:solidFill>
                  <a:srgbClr val="0000CC"/>
                </a:solidFill>
              </a:rPr>
              <a:t>and </a:t>
            </a:r>
            <a:r>
              <a:rPr lang="en-US" sz="1800" dirty="0" err="1">
                <a:solidFill>
                  <a:srgbClr val="7030A0"/>
                </a:solidFill>
              </a:rPr>
              <a:t>GasTank</a:t>
            </a:r>
            <a:r>
              <a:rPr lang="en-US" sz="1800" dirty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7030A0"/>
                </a:solidFill>
              </a:rPr>
              <a:t>myTank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is an object of the </a:t>
            </a:r>
            <a:r>
              <a:rPr lang="en-US" sz="1800" dirty="0" err="1">
                <a:solidFill>
                  <a:srgbClr val="FF0000"/>
                </a:solidFill>
              </a:rPr>
              <a:t>GasTank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class. </a:t>
            </a:r>
            <a:br>
              <a:rPr lang="en-US" sz="1800" dirty="0">
                <a:solidFill>
                  <a:srgbClr val="0000CC"/>
                </a:solidFill>
              </a:rPr>
            </a:br>
            <a:br>
              <a:rPr lang="en-US" sz="1200" dirty="0">
                <a:solidFill>
                  <a:srgbClr val="0000CC"/>
                </a:solidFill>
              </a:rPr>
            </a:br>
            <a:r>
              <a:rPr lang="en-US" sz="1800" dirty="0">
                <a:solidFill>
                  <a:srgbClr val="0000CC"/>
                </a:solidFill>
              </a:rPr>
              <a:t>So our </a:t>
            </a:r>
            <a:r>
              <a:rPr lang="en-US" sz="1800" dirty="0">
                <a:solidFill>
                  <a:srgbClr val="7030A0"/>
                </a:solidFill>
              </a:rPr>
              <a:t>Car</a:t>
            </a:r>
            <a:r>
              <a:rPr lang="en-US" sz="1800" dirty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727200" y="-146756"/>
            <a:ext cx="13320889" cy="724746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0"/>
            <a:ext cx="129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</a:t>
            </a:r>
            <a:r>
              <a:rPr lang="en-US" dirty="0">
                <a:solidFill>
                  <a:schemeClr val="bg1"/>
                </a:solidFill>
              </a:rPr>
              <a:t>But it also contains a Stomach and a Brain, and they have constructors too!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But it also contains a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, and they have constructors too!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if I define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variable, how is it actually constructed?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let’s assume that we have three classes…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C++ handle all this?</a:t>
            </a: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myGas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myIQ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</a:t>
            </a:r>
            <a:r>
              <a:rPr lang="en-US" dirty="0" err="1">
                <a:solidFill>
                  <a:srgbClr val="7030A0"/>
                </a:solidFill>
              </a:rPr>
              <a:t>HungryNerd’s</a:t>
            </a:r>
            <a:r>
              <a:rPr lang="en-US" dirty="0"/>
              <a:t> constructor should run first, right?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wait! Our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constructor </a:t>
            </a:r>
            <a:r>
              <a:rPr lang="en-US" dirty="0"/>
              <a:t>uses its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variables…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can it use these variables if they haven’t yet been constructed?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can’t! 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needs to construct these variables first, before its own constructor can run and use them!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that’s exactly what happens!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automatically adds code to the outer object’s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it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our outer constructor can safely use any of the member variables!</a:t>
            </a:r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Constructors, Destructors, </a:t>
            </a:r>
            <a:r>
              <a:rPr lang="en-US" sz="3200" dirty="0" err="1">
                <a:solidFill>
                  <a:schemeClr val="tx2"/>
                </a:solidFill>
              </a:rPr>
              <a:t>etc</a:t>
            </a:r>
            <a:r>
              <a:rPr lang="en-US" sz="3200" dirty="0">
                <a:solidFill>
                  <a:schemeClr val="tx2"/>
                </a:solidFill>
              </a:rPr>
              <a:t>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we’re about to learn a bunch of </a:t>
            </a:r>
            <a:r>
              <a:rPr lang="en-US" sz="2800" dirty="0">
                <a:solidFill>
                  <a:srgbClr val="FF0000"/>
                </a:solidFill>
              </a:rPr>
              <a:t>really boring syntax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you can’t write C++ programs without this stuff.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194894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need it for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job interviews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that makes sense. </a:t>
            </a:r>
            <a:br>
              <a:rPr lang="en-US" sz="1800" dirty="0"/>
            </a:br>
            <a:r>
              <a:rPr lang="en-US" sz="1800" dirty="0"/>
              <a:t>But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but which destructor runs first?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006600"/>
                </a:solidFill>
              </a:rPr>
              <a:t>Brain’s</a:t>
            </a:r>
            <a:r>
              <a:rPr lang="en-US" sz="1800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Well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allowed to use its member variables in its destructor…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they can’t be destructed until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destructor finishes!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what happens?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C++ compiler adds code to the end of the outer destructor to call the inner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1535" y="1951188"/>
            <a:ext cx="435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Then, after the outer destructor runs, it calls the destructors of the inner objects </a:t>
            </a:r>
            <a:r>
              <a:rPr lang="en-US" sz="1500" dirty="0">
                <a:solidFill>
                  <a:srgbClr val="FF0000"/>
                </a:solidFill>
              </a:rPr>
              <a:t>(in 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Fart!</a:t>
            </a: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Finally, after all embedded objects have been destructed, the outer object’s memory is freed.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 outer destructor runs first.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embedded object(s), this process is repeated.</a:t>
            </a:r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Answer: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scalar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err="1">
                <a:solidFill>
                  <a:schemeClr val="tx2"/>
                </a:solidFill>
              </a:rPr>
              <a:t>bools</a:t>
            </a:r>
            <a:r>
              <a:rPr lang="en-US" sz="1900" dirty="0">
                <a:solidFill>
                  <a:schemeClr val="tx2"/>
                </a:solidFill>
              </a:rPr>
              <a:t>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Composition Construction + Destruction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Ack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006600"/>
                </a:solidFill>
              </a:rPr>
              <a:t>Ack</a:t>
            </a:r>
            <a:r>
              <a:rPr lang="en-US" dirty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</a:t>
            </a:r>
            <a:r>
              <a:rPr lang="en-US" dirty="0" err="1">
                <a:solidFill>
                  <a:srgbClr val="FF0000"/>
                </a:solidFill>
              </a:rPr>
              <a:t>Ack</a:t>
            </a:r>
            <a:r>
              <a:rPr lang="en-US" dirty="0">
                <a:solidFill>
                  <a:srgbClr val="FF0000"/>
                </a:solidFill>
              </a:rPr>
              <a:t>()            { … }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Bar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Bar()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</a:t>
            </a:r>
            <a:r>
              <a:rPr lang="en-US" sz="1800" b="1" dirty="0" err="1">
                <a:solidFill>
                  <a:srgbClr val="7030A0"/>
                </a:solidFill>
              </a:rPr>
              <a:t>Ack</a:t>
            </a:r>
            <a:r>
              <a:rPr lang="en-US" sz="1800" b="1" dirty="0">
                <a:solidFill>
                  <a:srgbClr val="7030A0"/>
                </a:solidFill>
              </a:rPr>
              <a:t>     </a:t>
            </a:r>
            <a:r>
              <a:rPr lang="en-US" sz="1800" b="1" dirty="0" err="1">
                <a:solidFill>
                  <a:srgbClr val="7030A0"/>
                </a:solidFill>
              </a:rPr>
              <a:t>myAck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Foo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Foo()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Foo      x;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Alright, so here’s the order the constructors will run…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/>
              <a:t>postamble</a:t>
            </a:r>
            <a:r>
              <a:rPr lang="en-US" sz="1600" dirty="0"/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gas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“Fart!\n”;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>
                <a:solidFill>
                  <a:srgbClr val="FF3300"/>
                </a:solidFill>
              </a:rPr>
              <a:t>myGas</a:t>
            </a:r>
            <a:r>
              <a:rPr lang="en-US" sz="1900" dirty="0">
                <a:solidFill>
                  <a:srgbClr val="FF3300"/>
                </a:solidFill>
              </a:rPr>
              <a:t> 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>
                <a:solidFill>
                  <a:srgbClr val="FF0000"/>
                </a:solidFill>
              </a:rPr>
              <a:t>myGas</a:t>
            </a:r>
            <a:r>
              <a:rPr lang="en-US" sz="1800" dirty="0">
                <a:solidFill>
                  <a:srgbClr val="FF0000"/>
                </a:solidFill>
              </a:rPr>
              <a:t>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startGas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/>
              <a:t>myGas</a:t>
            </a:r>
            <a:r>
              <a:rPr lang="en-US" dirty="0"/>
              <a:t> = </a:t>
            </a:r>
            <a:r>
              <a:rPr lang="en-US" dirty="0" err="1"/>
              <a:t>startGas</a:t>
            </a:r>
            <a:r>
              <a:rPr lang="en-US" dirty="0"/>
              <a:t>;</a:t>
            </a:r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myBelly’s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60153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717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824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5597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540272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287011" y="4175125"/>
            <a:ext cx="2271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(55,false);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old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161925" y="602960"/>
            <a:ext cx="3105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can be used to reset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function…</a:t>
            </a:r>
            <a:br>
              <a:rPr lang="en-US" sz="2400" dirty="0"/>
            </a:br>
            <a:br>
              <a:rPr lang="en-US" sz="11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their variable…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>
                <a:solidFill>
                  <a:srgbClr val="FF0000"/>
                </a:solidFill>
              </a:rPr>
              <a:t>Let’s see what happens!</a:t>
            </a: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Utoh</a:t>
            </a:r>
            <a:r>
              <a:rPr lang="en-US" sz="2400" dirty="0"/>
              <a:t>! Remember,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age;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 return(100);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return(3 * </a:t>
            </a:r>
            <a:r>
              <a:rPr lang="en-US" sz="1050" b="1" dirty="0" err="1">
                <a:latin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3*55 = 165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Ack! How can someone be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years old? 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/>
              <a:t>I have a </a:t>
            </a:r>
            <a:r>
              <a:rPr lang="en-US" sz="2400" dirty="0">
                <a:solidFill>
                  <a:srgbClr val="FF0000"/>
                </a:solidFill>
              </a:rPr>
              <a:t>BUG</a:t>
            </a:r>
            <a:r>
              <a:rPr lang="en-US" sz="2400" dirty="0"/>
              <a:t>!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33333E-6 L -0.05469 0.2997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2431 0.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call </a:t>
            </a:r>
            <a:r>
              <a:rPr lang="en-US" sz="1700" dirty="0" err="1"/>
              <a:t>myBelly’s</a:t>
            </a:r>
            <a:r>
              <a:rPr lang="en-US" sz="1700" dirty="0"/>
              <a:t> 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(e.g., </a:t>
            </a:r>
            <a:r>
              <a:rPr lang="en-US" sz="1700" dirty="0" err="1">
                <a:solidFill>
                  <a:srgbClr val="7030A0"/>
                </a:solidFill>
              </a:rPr>
              <a:t>myBelly</a:t>
            </a:r>
            <a:r>
              <a:rPr lang="en-US" sz="1700" dirty="0"/>
              <a:t>) 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calls </a:t>
            </a:r>
            <a:r>
              <a:rPr lang="en-US" sz="1700" dirty="0" err="1">
                <a:solidFill>
                  <a:srgbClr val="7030A0"/>
                </a:solidFill>
              </a:rPr>
              <a:t>myBelly’s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>
                <a:solidFill>
                  <a:srgbClr val="FF0000"/>
                </a:solidFill>
              </a:rPr>
              <a:t>constructor definition </a:t>
            </a:r>
            <a:r>
              <a:rPr lang="en-US" dirty="0">
                <a:solidFill>
                  <a:schemeClr val="tx2"/>
                </a:solidFill>
              </a:rPr>
              <a:t>(whether it’s defined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your class).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>
                <a:solidFill>
                  <a:srgbClr val="FF0000"/>
                </a:solidFill>
              </a:rPr>
              <a:t>OUTSIDE</a:t>
            </a:r>
            <a:r>
              <a:rPr lang="en-US" sz="1800" dirty="0">
                <a:solidFill>
                  <a:schemeClr val="tx2"/>
                </a:solidFill>
              </a:rPr>
              <a:t> of your class definition…</a:t>
            </a: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</a:t>
            </a:r>
            <a:r>
              <a:rPr lang="en-US" sz="1800" dirty="0">
                <a:solidFill>
                  <a:srgbClr val="FF0000"/>
                </a:solidFill>
              </a:rPr>
              <a:t>NOT </a:t>
            </a:r>
            <a:r>
              <a:rPr lang="en-US" sz="1800" dirty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your </a:t>
            </a:r>
            <a:r>
              <a:rPr lang="en-US" dirty="0">
                <a:solidFill>
                  <a:srgbClr val="FF0000"/>
                </a:solidFill>
              </a:rPr>
              <a:t>scalar 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scalar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>
                <a:solidFill>
                  <a:schemeClr val="tx2"/>
                </a:solidFill>
              </a:rPr>
              <a:t>myBelly</a:t>
            </a:r>
            <a:r>
              <a:rPr lang="en-US" sz="1800" dirty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7030A0"/>
                  </a:solidFill>
                </a:rPr>
                <a:t>startingGas</a:t>
              </a:r>
              <a:r>
                <a:rPr lang="en-US" sz="1800" dirty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30" y="1431983"/>
            <a:ext cx="3873467" cy="4582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8092" y="1510018"/>
            <a:ext cx="37940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Impact" panose="020B0806030902050204" pitchFamily="34" charset="0"/>
              </a:rPr>
              <a:t>SPENT 14 HOURS DEBUGGING P1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3406" y="5553241"/>
            <a:ext cx="352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USING COUT COMMANDS</a:t>
            </a:r>
          </a:p>
        </p:txBody>
      </p:sp>
    </p:spTree>
    <p:extLst>
      <p:ext uri="{BB962C8B-B14F-4D97-AF65-F5344CB8AC3E}">
        <p14:creationId xmlns:p14="http://schemas.microsoft.com/office/powerpoint/2010/main" val="1348699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You’re lazy, right?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69088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You’d rather not </a:t>
            </a:r>
            <a:r>
              <a:rPr lang="en-US" sz="2800" dirty="0">
                <a:solidFill>
                  <a:srgbClr val="FF0000"/>
                </a:solidFill>
              </a:rPr>
              <a:t>waste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2 hours </a:t>
            </a:r>
            <a:r>
              <a:rPr lang="en-US" sz="2800" dirty="0"/>
              <a:t>finding a bug…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0450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you could find it in </a:t>
            </a:r>
            <a:r>
              <a:rPr lang="en-US" sz="2800" dirty="0">
                <a:solidFill>
                  <a:srgbClr val="FF0000"/>
                </a:solidFill>
              </a:rPr>
              <a:t>30 seconds</a:t>
            </a:r>
            <a:r>
              <a:rPr lang="en-US" sz="2800" dirty="0"/>
              <a:t> with the </a:t>
            </a:r>
            <a:r>
              <a:rPr lang="en-US" sz="2800" dirty="0">
                <a:solidFill>
                  <a:srgbClr val="FF0000"/>
                </a:solidFill>
              </a:rPr>
              <a:t>debugger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Learning to Use the C++ Debugger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2022702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default, Visual Studio compiles all programs in </a:t>
            </a:r>
            <a:r>
              <a:rPr lang="en-US" dirty="0">
                <a:solidFill>
                  <a:srgbClr val="0070C0"/>
                </a:solidFill>
              </a:rPr>
              <a:t>“debug mode” </a:t>
            </a:r>
            <a:r>
              <a:rPr lang="en-US" dirty="0"/>
              <a:t>so you can use the debugger with them right away.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972050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40957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Wouldn’t it be great if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dirty="0">
                <a:cs typeface="Courier New" pitchFamily="49" charset="0"/>
              </a:rPr>
              <a:t> would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dirty="0">
                <a:cs typeface="Courier New" pitchFamily="49" charset="0"/>
              </a:rPr>
              <a:t> that every time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dirty="0">
                <a:cs typeface="Courier New" pitchFamily="49" charset="0"/>
              </a:rPr>
              <a:t> a new class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dirty="0">
                <a:cs typeface="Courier New" pitchFamily="49" charset="0"/>
              </a:rPr>
              <a:t>, it’ll be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129047" y="2471628"/>
            <a:ext cx="38720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Well, as it turns out, that’s</a:t>
            </a:r>
            <a:br>
              <a:rPr lang="en-US" dirty="0"/>
            </a:br>
            <a:r>
              <a:rPr lang="en-US" dirty="0"/>
              <a:t>exactly what the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br>
              <a:rPr lang="en-US">
                <a:solidFill>
                  <a:srgbClr val="6600CC"/>
                </a:solidFill>
              </a:rPr>
            </a:br>
            <a:r>
              <a:rPr lang="en-US">
                <a:solidFill>
                  <a:srgbClr val="6600CC"/>
                </a:solidFill>
              </a:rPr>
              <a:t>constructor </a:t>
            </a:r>
            <a:r>
              <a:rPr lang="en-US"/>
              <a:t>does</a:t>
            </a:r>
            <a:r>
              <a:rPr lang="en-US" dirty="0"/>
              <a:t>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26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hitting either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 or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your program by hitting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, Visual Studio will immediately close the debug window after your program finishes.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by hitting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, Visual Studio will print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“Press any key to continue…”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leave the debug window on the screen when your program completes.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start your program and debug one line at a time,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after you finish compiling it.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run the current line of code,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 </a:t>
            </a:r>
            <a:br>
              <a:rPr lang="en-US" sz="1800" dirty="0"/>
            </a:br>
            <a:br>
              <a:rPr lang="en-US" sz="1100" dirty="0"/>
            </a:br>
            <a:r>
              <a:rPr lang="en-US" sz="1800" dirty="0"/>
              <a:t>Let’s do that now.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– these are called </a:t>
            </a:r>
            <a:r>
              <a:rPr lang="en-US" sz="1800" dirty="0">
                <a:solidFill>
                  <a:srgbClr val="6600CC"/>
                </a:solidFill>
              </a:rPr>
              <a:t>“auto” </a:t>
            </a:r>
            <a:r>
              <a:rPr lang="en-US" sz="1800" dirty="0"/>
              <a:t>variables.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/>
              <a:t>to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If you want to watch other variables or expressions, you can do that in the </a:t>
            </a:r>
            <a:r>
              <a:rPr lang="en-US" sz="1800" dirty="0">
                <a:solidFill>
                  <a:srgbClr val="FF0000"/>
                </a:solidFill>
              </a:rPr>
              <a:t>“watch” </a:t>
            </a:r>
            <a:r>
              <a:rPr lang="en-US" sz="1800" dirty="0"/>
              <a:t>sub-window.</a:t>
            </a: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 actually do slightly different things…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while on a function call line, Visual Studio will run the entire function in one step. You won’t be able to trace line-by-line through it.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lets you quickly run a line of code without delving into the details.</a:t>
            </a:r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while on a function call line, Visual Studio will let you step into that function and trace through it a line at a time.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lets you dive into a function call and trace through it line by line as well.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at any time while you’re tracing </a:t>
            </a:r>
            <a:br>
              <a:rPr lang="en-US" dirty="0"/>
            </a:br>
            <a:r>
              <a:rPr lang="en-US" dirty="0"/>
              <a:t>line-by-line you want to stop tracing </a:t>
            </a:r>
            <a:br>
              <a:rPr lang="en-US" dirty="0"/>
            </a:br>
            <a:r>
              <a:rPr lang="en-US" dirty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simply let the rest of your program run normally…</a:t>
            </a:r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hit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br>
              <a:rPr lang="en-US" dirty="0"/>
            </a:br>
            <a:r>
              <a:rPr lang="en-US" dirty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want to trace through millions of lines to reach the likely location of a bug.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Answer: </a:t>
            </a:r>
            <a:br>
              <a:rPr lang="en-US" dirty="0"/>
            </a:br>
            <a:r>
              <a:rPr lang="en-US" dirty="0"/>
              <a:t>Create a </a:t>
            </a:r>
            <a:r>
              <a:rPr lang="en-US" dirty="0">
                <a:solidFill>
                  <a:srgbClr val="6600CC"/>
                </a:solidFill>
              </a:rPr>
              <a:t>breakpoint</a:t>
            </a:r>
            <a:r>
              <a:rPr lang="en-US" dirty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If I stepped (with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/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) through each line ‘til I reached the right spot, it’d take years!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the line where you’d like to start debugging and hit the </a:t>
            </a:r>
            <a:r>
              <a:rPr lang="en-US" dirty="0">
                <a:solidFill>
                  <a:srgbClr val="6600CC"/>
                </a:solidFill>
              </a:rPr>
              <a:t>F9</a:t>
            </a:r>
            <a:r>
              <a:rPr lang="en-US" dirty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stepping line-by-line through my code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This adds a </a:t>
            </a:r>
            <a:r>
              <a:rPr lang="en-US" sz="1800" dirty="0">
                <a:solidFill>
                  <a:srgbClr val="6600CC"/>
                </a:solidFill>
              </a:rPr>
              <a:t>“breakpoint</a:t>
            </a:r>
            <a:r>
              <a:rPr lang="en-US" sz="1800" dirty="0"/>
              <a:t>” into your code on this line.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just hit the </a:t>
            </a:r>
            <a:r>
              <a:rPr lang="en-US" dirty="0">
                <a:solidFill>
                  <a:srgbClr val="6600CC"/>
                </a:solidFill>
              </a:rPr>
              <a:t>F5 </a:t>
            </a:r>
            <a:r>
              <a:rPr lang="en-US" dirty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Your program will run until it hits the breakpoint.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Then the debugger stops the program and lets you trace line-by-line… </a:t>
            </a:r>
            <a:br>
              <a:rPr lang="en-US" sz="1800" dirty="0"/>
            </a:br>
            <a:br>
              <a:rPr lang="en-US" sz="1000" dirty="0"/>
            </a:br>
            <a:r>
              <a:rPr lang="en-US" sz="1800" dirty="0"/>
              <a:t>Or if you like, hit </a:t>
            </a:r>
            <a:r>
              <a:rPr lang="en-US" sz="1800" dirty="0">
                <a:solidFill>
                  <a:srgbClr val="6600CC"/>
                </a:solidFill>
              </a:rPr>
              <a:t>F5</a:t>
            </a:r>
            <a:r>
              <a:rPr lang="en-US" sz="1800" dirty="0"/>
              <a:t> again and your program will run until it hits the breakpoint again.</a:t>
            </a:r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Oh, and you can add as many breakpoints as you like… Not just one!</a:t>
            </a:r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how to use the debugger!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 can drastically speed up the </a:t>
            </a:r>
            <a:br>
              <a:rPr lang="en-US" sz="2400" dirty="0"/>
            </a:br>
            <a:r>
              <a:rPr lang="en-US" sz="2400" dirty="0"/>
              <a:t>programming process!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means less frustration</a:t>
            </a:r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time doing 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928442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70051"/>
            <a:ext cx="1438275" cy="396875"/>
            <a:chOff x="2784" y="3673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73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itchFamily="49" charset="0"/>
                </a:rPr>
                <a:t>Gassy </a:t>
              </a: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6004767" y="2263014"/>
            <a:ext cx="2361020" cy="2103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6019800" y="2263014"/>
            <a:ext cx="2365443" cy="23412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340100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4932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Gassy(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age, bool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age;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;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getFartsPerHr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(void)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if(</a:t>
              </a:r>
              <a:r>
                <a:rPr lang="en-US" sz="1000" b="1" dirty="0" err="1">
                  <a:latin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</a:rPr>
                <a:t>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 return(100);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return(3 * </a:t>
              </a:r>
              <a:r>
                <a:rPr lang="en-US" sz="1000" b="1" dirty="0" err="1">
                  <a:latin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</a:rPr>
                <a:t>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47435" y="3584575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283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constructor is </a:t>
            </a:r>
            <a:r>
              <a:rPr lang="en-US" dirty="0">
                <a:solidFill>
                  <a:srgbClr val="0000CC"/>
                </a:solidFill>
              </a:rPr>
              <a:t>called automatically </a:t>
            </a:r>
            <a:r>
              <a:rPr lang="en-US" dirty="0"/>
              <a:t>any time you define a new variable…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23680" y="1600200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958623" y="1603375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785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301 L -0.04896 -0.003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02657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9861 0.2928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1469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5087 0.2872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1 L -0.00052 0.2951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5" grpId="2"/>
      <p:bldP spid="108576" grpId="0"/>
      <p:bldP spid="108576" grpId="1"/>
      <p:bldP spid="10857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has 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58327" y="1341438"/>
            <a:ext cx="74542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Let’s talk </a:t>
            </a:r>
            <a:r>
              <a:rPr lang="en-US" sz="2400"/>
              <a:t>about four </a:t>
            </a:r>
            <a:r>
              <a:rPr lang="en-US" sz="2400" dirty="0"/>
              <a:t>final topics that you’ll need in</a:t>
            </a:r>
            <a:br>
              <a:rPr lang="en-US" sz="2400" dirty="0"/>
            </a:br>
            <a:r>
              <a:rPr lang="en-US" sz="2400" dirty="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592638" cy="393954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Gassy(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)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971925" y="4687888"/>
            <a:ext cx="1149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104393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284938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11455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5773"/>
                <a:gd name="adj2" fmla="val 7126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The constructor has no return type…</a:t>
            </a:r>
            <a:br>
              <a:rPr lang="en-US" sz="1900" dirty="0"/>
            </a:br>
            <a:endParaRPr lang="en-US" sz="1900" dirty="0"/>
          </a:p>
          <a:p>
            <a:pPr algn="ctr"/>
            <a:r>
              <a:rPr lang="en-US" sz="1900" dirty="0"/>
              <a:t>Not </a:t>
            </a:r>
            <a:r>
              <a:rPr lang="en-US" sz="1900" dirty="0">
                <a:solidFill>
                  <a:srgbClr val="FF0000"/>
                </a:solidFill>
              </a:rPr>
              <a:t>void</a:t>
            </a:r>
            <a:r>
              <a:rPr lang="en-US" sz="1900" dirty="0"/>
              <a:t>, </a:t>
            </a:r>
            <a:r>
              <a:rPr lang="en-US" sz="1900" dirty="0" err="1">
                <a:solidFill>
                  <a:srgbClr val="FF0000"/>
                </a:solidFill>
              </a:rPr>
              <a:t>int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  <a:r>
              <a:rPr lang="en-US" sz="1900" dirty="0"/>
              <a:t>or </a:t>
            </a:r>
            <a:r>
              <a:rPr lang="en-US" sz="1900" dirty="0" err="1">
                <a:solidFill>
                  <a:srgbClr val="FF0000"/>
                </a:solidFill>
              </a:rPr>
              <a:t>bool</a:t>
            </a:r>
            <a:r>
              <a:rPr lang="en-US" sz="1900" dirty="0"/>
              <a:t>!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Thus, it’s not allowed to return any </a:t>
            </a:r>
            <a:r>
              <a:rPr lang="en-US" sz="1900" dirty="0">
                <a:solidFill>
                  <a:srgbClr val="FF0000"/>
                </a:solidFill>
              </a:rPr>
              <a:t>value</a:t>
            </a:r>
            <a:r>
              <a:rPr lang="en-US" sz="1900" dirty="0"/>
              <a:t> at all!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>
                  <a:solidFill>
                    <a:srgbClr val="FF0000"/>
                  </a:solidFill>
                </a:rPr>
                <a:t>body</a:t>
              </a:r>
              <a:r>
                <a:rPr lang="en-US" dirty="0"/>
                <a:t> can 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34" name="Group 58"/>
          <p:cNvGrpSpPr>
            <a:grpSpLocks/>
          </p:cNvGrpSpPr>
          <p:nvPr/>
        </p:nvGrpSpPr>
        <p:grpSpPr bwMode="auto">
          <a:xfrm>
            <a:off x="290606" y="3195662"/>
            <a:ext cx="2390777" cy="646113"/>
            <a:chOff x="186" y="2002"/>
            <a:chExt cx="1506" cy="407"/>
          </a:xfrm>
        </p:grpSpPr>
        <p:sp>
          <p:nvSpPr>
            <p:cNvPr id="37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15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lang="en-US" sz="1800" b="1" dirty="0">
                  <a:solidFill>
                    <a:schemeClr val="accent1">
                      <a:lumMod val="75000"/>
                    </a:schemeClr>
                  </a:solidFill>
                  <a:latin typeface="Courier New" pitchFamily="49" charset="0"/>
                </a:rPr>
                <a:t>OK!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38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8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08698 0.431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76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853458"/>
            <a:ext cx="3429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845646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chemeClr val="accent2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provide 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253649" y="1885950"/>
            <a:ext cx="321779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2081718" y="2406652"/>
            <a:ext cx="1882461" cy="646113"/>
            <a:chOff x="1204" y="1516"/>
            <a:chExt cx="1314" cy="407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270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9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8130094" y="51952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4180" y="5635201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5195279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45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7597" y="563520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endParaRPr lang="en-US" dirty="0"/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5478970" y="3182103"/>
            <a:ext cx="3495675" cy="1236373"/>
          </a:xfrm>
          <a:prstGeom prst="wedgeRoundRectCallout">
            <a:avLst>
              <a:gd name="adj1" fmla="val -3064"/>
              <a:gd name="adj2" fmla="val 11426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is OK because there’s a constructor that takes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arguments!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376862" y="3614202"/>
            <a:ext cx="3495675" cy="1236373"/>
          </a:xfrm>
          <a:prstGeom prst="wedgeRoundRectCallout">
            <a:avLst>
              <a:gd name="adj1" fmla="val -23248"/>
              <a:gd name="adj2" fmla="val 1196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this is invalid, because our Gassy  constructor requires two parameters!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1939364"/>
            <a:chOff x="3462" y="2804"/>
            <a:chExt cx="2880" cy="1240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45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br>
                <a:rPr lang="en-US" sz="105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    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7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1286E-6 L -0.58108 -0.481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-24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32257 -3.7037E-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  <p:bldP spid="2" grpId="0"/>
      <p:bldP spid="3" grpId="0"/>
      <p:bldP spid="4" grpId="0"/>
      <p:bldP spid="5" grpId="0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fart(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farted 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fart(20,5);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fart(5);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fart();        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fart(,30);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168551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530501" y="1092043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530501" y="4865795"/>
            <a:ext cx="3582988" cy="1892193"/>
            <a:chOff x="3462" y="1632"/>
            <a:chExt cx="2257" cy="1117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07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62" y="1632"/>
              <a:ext cx="2208" cy="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(18,false);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482167" y="5964220"/>
            <a:ext cx="1505876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506178" y="433388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4585" y="3387603"/>
            <a:ext cx="41370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 This is called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7030A0"/>
                </a:solidFill>
              </a:rPr>
              <a:t>constructor overloading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23221" y="2082782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318577" y="475273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</p:spTree>
    <p:extLst>
      <p:ext uri="{BB962C8B-B14F-4D97-AF65-F5344CB8AC3E}">
        <p14:creationId xmlns:p14="http://schemas.microsoft.com/office/powerpoint/2010/main" val="1326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93366</TotalTime>
  <Words>11029</Words>
  <Application>Microsoft Office PowerPoint</Application>
  <PresentationFormat>On-screen Show (4:3)</PresentationFormat>
  <Paragraphs>2991</Paragraphs>
  <Slides>86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Algerian</vt:lpstr>
      <vt:lpstr>Comic Sans MS</vt:lpstr>
      <vt:lpstr>Courier New</vt:lpstr>
      <vt:lpstr>Impact</vt:lpstr>
      <vt:lpstr>Times New Roman</vt:lpstr>
      <vt:lpstr>Wingdings</vt:lpstr>
      <vt:lpstr>Default Design</vt:lpstr>
      <vt:lpstr>Bitmap Image</vt:lpstr>
      <vt:lpstr>PowerPoint Presentation</vt:lpstr>
      <vt:lpstr>PowerPoint Presentation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Constructors</vt:lpstr>
      <vt:lpstr>Constructors &amp; Arrays</vt:lpstr>
      <vt:lpstr>When Constructors are Called</vt:lpstr>
      <vt:lpstr>Class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Initializer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1975</cp:revision>
  <dcterms:created xsi:type="dcterms:W3CDTF">2003-01-04T20:10:16Z</dcterms:created>
  <dcterms:modified xsi:type="dcterms:W3CDTF">2016-12-11T18:32:21Z</dcterms:modified>
</cp:coreProperties>
</file>